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75" r:id="rId2"/>
    <p:sldId id="276" r:id="rId3"/>
    <p:sldId id="257" r:id="rId4"/>
    <p:sldId id="258" r:id="rId5"/>
    <p:sldId id="267" r:id="rId6"/>
    <p:sldId id="268" r:id="rId7"/>
    <p:sldId id="269" r:id="rId8"/>
    <p:sldId id="265" r:id="rId9"/>
    <p:sldId id="264" r:id="rId10"/>
    <p:sldId id="266" r:id="rId11"/>
    <p:sldId id="270" r:id="rId12"/>
    <p:sldId id="271" r:id="rId13"/>
    <p:sldId id="272" r:id="rId14"/>
    <p:sldId id="273" r:id="rId15"/>
    <p:sldId id="274" r:id="rId16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nzia pennisi" initials="cp" lastIdx="1" clrIdx="0">
    <p:extLst>
      <p:ext uri="{19B8F6BF-5375-455C-9EA6-DF929625EA0E}">
        <p15:presenceInfo xmlns="" xmlns:p15="http://schemas.microsoft.com/office/powerpoint/2012/main" userId="bce08a61fe586c4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29" autoAdjust="0"/>
    <p:restoredTop sz="96469" autoAdjust="0"/>
  </p:normalViewPr>
  <p:slideViewPr>
    <p:cSldViewPr snapToGrid="0">
      <p:cViewPr varScale="1">
        <p:scale>
          <a:sx n="77" d="100"/>
          <a:sy n="77" d="100"/>
        </p:scale>
        <p:origin x="-120" y="-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50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A1008DE1-1096-4486-A96C-D56CE668C1E6}" type="datetime1">
              <a:rPr lang="it-IT" smtClean="0"/>
              <a:pPr algn="r" rtl="0"/>
              <a:t>10/11/2019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57E03411-58E2-43FD-AE1D-AD77DFF8CB20}" type="slidenum">
              <a:rPr lang="it-IT" smtClean="0"/>
              <a:pPr algn="r"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CE0F3D29-49CE-4619-943B-B5281755DD06}" type="datetime1">
              <a:rPr lang="it-IT" smtClean="0"/>
              <a:pPr/>
              <a:t>10/11/2019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dirty="0"/>
              <a:t>Fare clic per modificare gli stili del testo dello schema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C8DC57A8-AE18-4654-B6AF-04B3577165BE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it-IT" smtClean="0"/>
              <a:pPr/>
              <a:t>3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333971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8DC57A8-AE18-4654-B6AF-04B3577165BE}" type="slidenum">
              <a:rPr lang="it-IT" smtClean="0"/>
              <a:pPr rtl="0"/>
              <a:t>4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334267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it-IT" smtClean="0"/>
              <a:pPr/>
              <a:t>5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101724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it-IT" smtClean="0"/>
              <a:pPr/>
              <a:t>6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4225942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it-IT" smtClean="0"/>
              <a:pPr/>
              <a:t>7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719223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it-IT" smtClean="0"/>
              <a:pPr/>
              <a:t>8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6657535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it-IT" smtClean="0"/>
              <a:pPr/>
              <a:t>9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5687249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it-IT" smtClean="0"/>
              <a:pPr/>
              <a:t>10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165554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it-IT" smtClean="0"/>
              <a:pPr/>
              <a:t>11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926466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grpSp>
        <p:nvGrpSpPr>
          <p:cNvPr id="84" name="Gruppo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igura a mano libera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86" name="Figura a mano libera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87" name="Figura a mano libera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88" name="Figura a mano libera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89" name="Figura a mano libera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90" name="Figura a mano libera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91" name="Figura a mano libera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92" name="Figura a mano libera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93" name="Figura a mano libera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94" name="Figura a mano libera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95" name="Figura a mano libera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96" name="Figura a mano libera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</p:grpSp>
      <p:sp>
        <p:nvSpPr>
          <p:cNvPr id="97" name="Segnaposto immagine 33" descr="Segnaposto vuoto per aggiungere un'immagine. Fare clic sul segnaposto e selezionare l'immagine che si vuole aggiungere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grpSp>
        <p:nvGrpSpPr>
          <p:cNvPr id="98" name="Gruppo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Figura a mano libera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00" name="Figura a mano libera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01" name="Figura a mano libera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02" name="Figura a mano libera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03" name="Figura a mano libera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04" name="Figura a mano libera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05" name="Figura a mano libera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06" name="Figura a mano libera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07" name="Figura a mano libera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08" name="Figura a mano libera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09" name="Figura a mano libera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10" name="Figura a mano libera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</p:grpSp>
      <p:sp>
        <p:nvSpPr>
          <p:cNvPr id="111" name="Segnaposto immagine 33" descr="Segnaposto vuoto per aggiungere un'immagine. Fare clic sul segnaposto e selezionare l'immagine che si vuole aggiungere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grpSp>
        <p:nvGrpSpPr>
          <p:cNvPr id="112" name="Gruppo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Figura a mano libera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14" name="Figura a mano libera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15" name="Figura a mano libera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16" name="Figura a mano libera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17" name="Figura a mano libera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18" name="Figura a mano libera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19" name="Figura a mano libera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20" name="Figura a mano libera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21" name="Figura a mano libera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22" name="Figura a mano libera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23" name="Figura a mano libera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24" name="Figura a mano libera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</p:grpSp>
      <p:sp>
        <p:nvSpPr>
          <p:cNvPr id="125" name="Segnaposto immagine 33" descr="Segnaposto vuoto per aggiungere un'immagine. Fare clic sul segnaposto e selezionare l'immagine che si vuole aggiungere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126" name="Segnaposto testo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B026577-E9CE-459E-9896-9AFD1D388657}" type="datetime1">
              <a:rPr lang="it-IT" smtClean="0"/>
              <a:pPr/>
              <a:t>10/11/2019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>
            <a:lvl1pPr>
              <a:defRPr/>
            </a:lvl1pPr>
          </a:lstStyle>
          <a:p>
            <a:fld id="{54BD0E0D-2457-4CDF-9D18-B5FDECE16F94}" type="datetime1">
              <a:rPr lang="it-IT" smtClean="0"/>
              <a:pPr/>
              <a:t>10/11/2019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grpSp>
        <p:nvGrpSpPr>
          <p:cNvPr id="8" name="Gruppo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Figura a mano libera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0" name="Figura a mano libera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grpSp>
          <p:nvGrpSpPr>
            <p:cNvPr id="11" name="Gruppo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Figura a mano libera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dirty="0"/>
              </a:p>
            </p:txBody>
          </p:sp>
          <p:sp>
            <p:nvSpPr>
              <p:cNvPr id="21" name="Figura a mano libera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dirty="0"/>
              </a:p>
            </p:txBody>
          </p:sp>
        </p:grpSp>
        <p:sp>
          <p:nvSpPr>
            <p:cNvPr id="12" name="Figura a mano libera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3" name="Figura a mano libera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4" name="Figura a mano libera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5" name="Figura a mano libera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6" name="Figura a mano libera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7" name="Figura a mano libera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8" name="Figura a mano libera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9" name="Figura a mano libera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</p:grpSp>
      <p:sp>
        <p:nvSpPr>
          <p:cNvPr id="3" name="Segnaposto immagine 2" descr="Segnaposto vuoto per aggiungere un'immagine. Fare clic sul segnaposto e selezionare l'immagine che si vuole aggiungere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AD4CB81-D937-4348-B178-FCBBDDF622FB}" type="datetime1">
              <a:rPr lang="it-IT" smtClean="0"/>
              <a:pPr/>
              <a:t>10/11/2019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73AF096-C42A-4880-A485-F4AE914541E1}" type="datetime1">
              <a:rPr lang="it-IT" smtClean="0"/>
              <a:pPr/>
              <a:t>10/11/2019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/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910BDC8-324F-462B-83CB-68685DC6B87E}" type="datetime1">
              <a:rPr lang="it-IT" smtClean="0"/>
              <a:pPr/>
              <a:t>10/11/2019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8790DCC-127C-41EE-BC68-6B9595288956}" type="datetime1">
              <a:rPr lang="it-IT" smtClean="0"/>
              <a:pPr/>
              <a:t>10/11/2019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=""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64A3505-741D-4515-A42B-F20F1019F564}" type="datetime1">
              <a:rPr lang="it-IT" smtClean="0"/>
              <a:pPr/>
              <a:t>10/11/2019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5236A9B-B2A9-4776-ACBE-E33504F2D07E}" type="datetime1">
              <a:rPr lang="it-IT" smtClean="0"/>
              <a:pPr/>
              <a:t>10/11/2019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99C6DB2-E8BB-444A-9DC0-5761023CE6C5}" type="datetime1">
              <a:rPr lang="it-IT" smtClean="0"/>
              <a:pPr/>
              <a:t>10/11/2019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7E37FCF-D7D4-4638-B985-327873A6F762}" type="datetime1">
              <a:rPr lang="it-IT" smtClean="0"/>
              <a:pPr/>
              <a:t>10/11/2019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immagin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grpSp>
        <p:nvGrpSpPr>
          <p:cNvPr id="9" name="Gruppo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Figura a mano libera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1" name="Figura a mano libera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2" name="Figura a mano libera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3" name="Figura a mano libera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4" name="Figura a mano libera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5" name="Figura a mano libera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6" name="Figura a mano libera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7" name="Figura a mano libera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8" name="Figura a mano libera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9" name="Figura a mano libera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20" name="Figura a mano libera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21" name="Figura a mano libera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</p:grpSp>
      <p:sp>
        <p:nvSpPr>
          <p:cNvPr id="36" name="Segnaposto immagine 33" descr="Segnaposto vuoto per aggiungere un'immagine. Fare clic sul segnaposto e selezionare l'immagine che si vuole aggiungere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39" name="Segnaposto testo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grpSp>
        <p:nvGrpSpPr>
          <p:cNvPr id="22" name="Gruppo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Figura a mano libera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24" name="Figura a mano libera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25" name="Figura a mano libera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26" name="Figura a mano libera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27" name="Figura a mano libera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28" name="Figura a mano libera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29" name="Figura a mano libera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30" name="Figura a mano libera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31" name="Figura a mano libera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32" name="Figura a mano libera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33" name="Figura a mano libera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34" name="Figura a mano libera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</p:grpSp>
      <p:sp>
        <p:nvSpPr>
          <p:cNvPr id="37" name="Segnaposto immagine 33" descr="Segnaposto vuoto per aggiungere un'immagine. Fare clic sul segnaposto e selezionare l'immagine che si vuole aggiungere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0" name="Segnaposto testo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B464C2C-AA97-4551-849F-F86554B2CE67}" type="datetime1">
              <a:rPr lang="it-IT" smtClean="0"/>
              <a:pPr/>
              <a:t>10/11/2019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mmagin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grpSp>
        <p:nvGrpSpPr>
          <p:cNvPr id="52" name="Gruppo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igura a mano libera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54" name="Figura a mano libera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55" name="Figura a mano libera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56" name="Figura a mano libera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57" name="Figura a mano libera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58" name="Figura a mano libera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59" name="Figura a mano libera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60" name="Figura a mano libera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61" name="Figura a mano libera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62" name="Figura a mano libera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63" name="Figura a mano libera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64" name="Figura a mano libera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</p:grpSp>
      <p:sp>
        <p:nvSpPr>
          <p:cNvPr id="79" name="Segnaposto immagine 33" descr="Segnaposto vuoto per aggiungere un'immagine. Fare clic sul segnaposto e selezionare l'immagine che si vuole aggiungere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81" name="Segnaposto testo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grpSp>
        <p:nvGrpSpPr>
          <p:cNvPr id="84" name="Gruppo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igura a mano libera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86" name="Figura a mano libera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87" name="Figura a mano libera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88" name="Figura a mano libera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89" name="Figura a mano libera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90" name="Figura a mano libera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91" name="Figura a mano libera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92" name="Figura a mano libera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93" name="Figura a mano libera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94" name="Figura a mano libera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95" name="Figura a mano libera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96" name="Figura a mano libera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</p:grpSp>
      <p:sp>
        <p:nvSpPr>
          <p:cNvPr id="78" name="Segnaposto immagine 33" descr="Segnaposto vuoto per aggiungere un'immagine. Fare clic sul segnaposto e selezionare l'immagine che si vuole aggiungere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82" name="Segnaposto testo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grpSp>
        <p:nvGrpSpPr>
          <p:cNvPr id="97" name="Gruppo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Figura a mano libera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99" name="Figura a mano libera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00" name="Figura a mano libera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01" name="Figura a mano libera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02" name="Figura a mano libera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03" name="Figura a mano libera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04" name="Figura a mano libera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05" name="Figura a mano libera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06" name="Figura a mano libera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07" name="Figura a mano libera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08" name="Figura a mano libera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  <p:sp>
          <p:nvSpPr>
            <p:cNvPr id="109" name="Figura a mano libera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dirty="0"/>
            </a:p>
          </p:txBody>
        </p:sp>
      </p:grpSp>
      <p:sp>
        <p:nvSpPr>
          <p:cNvPr id="80" name="Segnaposto immagine 33" descr="Segnaposto vuoto per aggiungere un'immagine. Fare clic sul segnaposto e selezionare l'immagine che si vuole aggiungere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83" name="Segnaposto testo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ECA6D33-76B3-4A1A-BD50-62E0A81D441D}" type="datetime1">
              <a:rPr lang="it-IT" smtClean="0"/>
              <a:pPr/>
              <a:t>10/11/2019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dirty="0"/>
              <a:t>Fare clic per modificare gli stili del testo dello schema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fld id="{BDEC59B4-A826-484C-857C-DE4CF452D9F8}" type="datetime1">
              <a:rPr lang="it-IT" smtClean="0"/>
              <a:pPr/>
              <a:t>10/11/2019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8.jpeg"/><Relationship Id="rId11" Type="http://schemas.openxmlformats.org/officeDocument/2006/relationships/image" Target="../media/image42.jpeg"/><Relationship Id="rId5" Type="http://schemas.openxmlformats.org/officeDocument/2006/relationships/image" Target="../media/image37.jpeg"/><Relationship Id="rId10" Type="http://schemas.openxmlformats.org/officeDocument/2006/relationships/image" Target="../media/image9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7.jpeg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302681" y="2728784"/>
            <a:ext cx="6858002" cy="1828800"/>
          </a:xfrm>
        </p:spPr>
        <p:txBody>
          <a:bodyPr>
            <a:normAutofit/>
          </a:bodyPr>
          <a:lstStyle/>
          <a:p>
            <a:pPr algn="ctr"/>
            <a:r>
              <a:rPr lang="en-US" sz="1800" dirty="0" smtClean="0"/>
              <a:t>Council of Europe Working Conference</a:t>
            </a:r>
            <a:r>
              <a:rPr lang="it-IT" sz="1800" dirty="0" smtClean="0"/>
              <a:t/>
            </a:r>
            <a:br>
              <a:rPr lang="it-IT" sz="1800" dirty="0" smtClean="0"/>
            </a:br>
            <a:r>
              <a:rPr lang="en-US" sz="1800" dirty="0" smtClean="0"/>
              <a:t>“Competences in action”</a:t>
            </a:r>
            <a:r>
              <a:rPr lang="it-IT" sz="1800" dirty="0" smtClean="0"/>
              <a:t/>
            </a:r>
            <a:br>
              <a:rPr lang="it-IT" sz="1800" dirty="0" smtClean="0"/>
            </a:br>
            <a:r>
              <a:rPr lang="en-US" sz="1800" dirty="0" smtClean="0"/>
              <a:t>Reference Framework of Competences for Democratic Culture: </a:t>
            </a:r>
            <a:r>
              <a:rPr lang="it-IT" sz="1800" dirty="0" smtClean="0"/>
              <a:t/>
            </a:r>
            <a:br>
              <a:rPr lang="it-IT" sz="1800" dirty="0" smtClean="0"/>
            </a:br>
            <a:r>
              <a:rPr lang="en-US" sz="1800" dirty="0" smtClean="0"/>
              <a:t>moving towards a competence-based approach to teaching and learning</a:t>
            </a:r>
            <a:r>
              <a:rPr lang="it-IT" sz="1800" dirty="0" smtClean="0"/>
              <a:t/>
            </a:r>
            <a:br>
              <a:rPr lang="it-IT" sz="1800" dirty="0" smtClean="0"/>
            </a:br>
            <a:r>
              <a:rPr lang="en-US" sz="1800" dirty="0" smtClean="0"/>
              <a:t>Florence 14-15 November </a:t>
            </a:r>
            <a:r>
              <a:rPr lang="en-US" sz="1800" dirty="0" smtClean="0"/>
              <a:t>2019</a:t>
            </a:r>
            <a:endParaRPr lang="it-IT" dirty="0"/>
          </a:p>
        </p:txBody>
      </p:sp>
      <p:pic>
        <p:nvPicPr>
          <p:cNvPr id="4" name="Immagine 3" descr="C:\Users\Utente\Desktop\logo consiglio d'Europa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2084" y="864716"/>
            <a:ext cx="210820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4" descr="C:\Users\Utente\Desktop\free to speak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57950" y="1052642"/>
            <a:ext cx="57340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19151C86-1EAF-4D6D-A626-A6113DB025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18" t="7037" r="6913" b="1221"/>
          <a:stretch/>
        </p:blipFill>
        <p:spPr>
          <a:xfrm>
            <a:off x="3567290" y="1592676"/>
            <a:ext cx="8455378" cy="471875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63D8D788-408C-4E0E-A035-33E496FD86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781" t="14303" r="12722"/>
          <a:stretch/>
        </p:blipFill>
        <p:spPr>
          <a:xfrm>
            <a:off x="0" y="870187"/>
            <a:ext cx="3330222" cy="4847634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24167FC2-E149-4AA5-B10A-C48DE5438049}"/>
              </a:ext>
            </a:extLst>
          </p:cNvPr>
          <p:cNvSpPr txBox="1"/>
          <p:nvPr/>
        </p:nvSpPr>
        <p:spPr>
          <a:xfrm>
            <a:off x="5610578" y="550712"/>
            <a:ext cx="3917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Gardening and “care”</a:t>
            </a:r>
            <a:endParaRPr lang="it-IT" dirty="0"/>
          </a:p>
        </p:txBody>
      </p:sp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136184CC-7902-417A-A426-BF7BB61AE289}"/>
              </a:ext>
            </a:extLst>
          </p:cNvPr>
          <p:cNvSpPr txBox="1"/>
          <p:nvPr/>
        </p:nvSpPr>
        <p:spPr>
          <a:xfrm>
            <a:off x="214489" y="361244"/>
            <a:ext cx="2901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 </a:t>
            </a:r>
            <a:r>
              <a:rPr lang="it-IT" dirty="0"/>
              <a:t>«</a:t>
            </a:r>
            <a:r>
              <a:rPr lang="it-IT" dirty="0" err="1" smtClean="0"/>
              <a:t>natural</a:t>
            </a:r>
            <a:r>
              <a:rPr lang="it-IT" dirty="0" smtClean="0"/>
              <a:t>» </a:t>
            </a:r>
            <a:r>
              <a:rPr lang="it-IT" dirty="0" err="1" smtClean="0"/>
              <a:t>creativity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6127491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="" xmlns:a16="http://schemas.microsoft.com/office/drawing/2014/main" id="{50FF9A8B-C748-4128-A4D6-AFF5EF803F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189" t="12198" b="28295"/>
          <a:stretch/>
        </p:blipFill>
        <p:spPr>
          <a:xfrm rot="5400000">
            <a:off x="-240589" y="3614553"/>
            <a:ext cx="3348557" cy="2302937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="" xmlns:a16="http://schemas.microsoft.com/office/drawing/2014/main" id="{0E964D89-5BC3-4B15-870B-7D787FBD6F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001" t="15741" r="15777"/>
          <a:stretch/>
        </p:blipFill>
        <p:spPr>
          <a:xfrm>
            <a:off x="6524798" y="3257961"/>
            <a:ext cx="3160890" cy="2193331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="" xmlns:a16="http://schemas.microsoft.com/office/drawing/2014/main" id="{E9EEAA02-D4D2-496A-AD22-532DA1097CC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761" t="34411"/>
          <a:stretch/>
        </p:blipFill>
        <p:spPr>
          <a:xfrm>
            <a:off x="4515558" y="1404773"/>
            <a:ext cx="2551284" cy="2090548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="" xmlns:a16="http://schemas.microsoft.com/office/drawing/2014/main" id="{277B4CEA-7729-470A-A7C1-FCA083AE9A1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336" r="13450" b="7953"/>
          <a:stretch/>
        </p:blipFill>
        <p:spPr>
          <a:xfrm>
            <a:off x="2905949" y="3659705"/>
            <a:ext cx="3704635" cy="2820811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A8729551-014F-4D19-AC9F-792F92E04F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708" y="464254"/>
            <a:ext cx="4041423" cy="3031067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="" xmlns:a16="http://schemas.microsoft.com/office/drawing/2014/main" id="{5FE7B2B0-F2A4-480C-ADB4-1723BD6707C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995" b="17540"/>
          <a:stretch/>
        </p:blipFill>
        <p:spPr>
          <a:xfrm rot="5400000">
            <a:off x="9770082" y="3874462"/>
            <a:ext cx="2472800" cy="2043286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="" xmlns:a16="http://schemas.microsoft.com/office/drawing/2014/main" id="{813FDA19-94FA-4D00-AD9F-D9D72E7621E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074" t="1619" r="34949" b="-1619"/>
          <a:stretch/>
        </p:blipFill>
        <p:spPr>
          <a:xfrm rot="5400000">
            <a:off x="7699017" y="4180645"/>
            <a:ext cx="1362428" cy="3429000"/>
          </a:xfrm>
          <a:prstGeom prst="rect">
            <a:avLst/>
          </a:prstGeom>
        </p:spPr>
      </p:pic>
      <p:sp>
        <p:nvSpPr>
          <p:cNvPr id="29" name="CasellaDiTesto 28">
            <a:extLst>
              <a:ext uri="{FF2B5EF4-FFF2-40B4-BE49-F238E27FC236}">
                <a16:creationId xmlns="" xmlns:a16="http://schemas.microsoft.com/office/drawing/2014/main" id="{37350133-BFAB-4D2C-AB02-769DFCA3FEFE}"/>
              </a:ext>
            </a:extLst>
          </p:cNvPr>
          <p:cNvSpPr txBox="1"/>
          <p:nvPr/>
        </p:nvSpPr>
        <p:spPr>
          <a:xfrm>
            <a:off x="4386785" y="300758"/>
            <a:ext cx="2828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Our</a:t>
            </a:r>
            <a:r>
              <a:rPr lang="it-IT" dirty="0" smtClean="0"/>
              <a:t> </a:t>
            </a:r>
            <a:r>
              <a:rPr lang="it-IT" dirty="0" err="1" smtClean="0"/>
              <a:t>friends</a:t>
            </a:r>
            <a:r>
              <a:rPr lang="it-IT" dirty="0" smtClean="0"/>
              <a:t> </a:t>
            </a:r>
            <a:r>
              <a:rPr lang="it-IT" dirty="0" err="1" smtClean="0"/>
              <a:t>animals</a:t>
            </a:r>
            <a:endParaRPr lang="it-IT" dirty="0"/>
          </a:p>
        </p:txBody>
      </p:sp>
      <p:pic>
        <p:nvPicPr>
          <p:cNvPr id="31" name="Immagine 30">
            <a:extLst>
              <a:ext uri="{FF2B5EF4-FFF2-40B4-BE49-F238E27FC236}">
                <a16:creationId xmlns="" xmlns:a16="http://schemas.microsoft.com/office/drawing/2014/main" id="{5690646B-D2D3-4B2D-94B0-719F252DCBA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964" t="2529" r="-3513" b="24916"/>
          <a:stretch/>
        </p:blipFill>
        <p:spPr>
          <a:xfrm>
            <a:off x="220319" y="38471"/>
            <a:ext cx="2045402" cy="2732604"/>
          </a:xfrm>
          <a:prstGeom prst="rect">
            <a:avLst/>
          </a:prstGeom>
        </p:spPr>
      </p:pic>
      <p:pic>
        <p:nvPicPr>
          <p:cNvPr id="33" name="Immagine 32">
            <a:extLst>
              <a:ext uri="{FF2B5EF4-FFF2-40B4-BE49-F238E27FC236}">
                <a16:creationId xmlns="" xmlns:a16="http://schemas.microsoft.com/office/drawing/2014/main" id="{34B0E342-74A5-418A-906E-267D7DBFA0E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735" y="38471"/>
            <a:ext cx="1840697" cy="28208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057288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C83D0336-E160-437E-BDBD-C537DE93ABAD}"/>
              </a:ext>
            </a:extLst>
          </p:cNvPr>
          <p:cNvSpPr txBox="1"/>
          <p:nvPr/>
        </p:nvSpPr>
        <p:spPr>
          <a:xfrm>
            <a:off x="79023" y="24431"/>
            <a:ext cx="5983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Reading</a:t>
            </a:r>
            <a:r>
              <a:rPr lang="it-IT" dirty="0" smtClean="0"/>
              <a:t> </a:t>
            </a:r>
            <a:r>
              <a:rPr lang="it-IT" dirty="0" err="1" smtClean="0"/>
              <a:t>activities</a:t>
            </a:r>
            <a:r>
              <a:rPr lang="it-IT" dirty="0" smtClean="0"/>
              <a:t> in </a:t>
            </a:r>
            <a:r>
              <a:rPr lang="it-IT" dirty="0" err="1" smtClean="0"/>
              <a:t>our</a:t>
            </a:r>
            <a:r>
              <a:rPr lang="it-IT" dirty="0" smtClean="0"/>
              <a:t> </a:t>
            </a:r>
            <a:r>
              <a:rPr lang="it-IT" dirty="0" err="1" smtClean="0"/>
              <a:t>library</a:t>
            </a:r>
            <a:endParaRPr lang="it-IT" dirty="0"/>
          </a:p>
        </p:txBody>
      </p:sp>
      <p:pic>
        <p:nvPicPr>
          <p:cNvPr id="13" name="Immagine 12">
            <a:extLst>
              <a:ext uri="{FF2B5EF4-FFF2-40B4-BE49-F238E27FC236}">
                <a16:creationId xmlns="" xmlns:a16="http://schemas.microsoft.com/office/drawing/2014/main" id="{9BEDFF08-E078-40DF-A47B-7C60997DF7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3" y="1224760"/>
            <a:ext cx="3905956" cy="2929467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="" xmlns:a16="http://schemas.microsoft.com/office/drawing/2014/main" id="{E97447C0-123D-458F-B485-686AF55438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29" t="1975" r="11111" b="18519"/>
          <a:stretch/>
        </p:blipFill>
        <p:spPr>
          <a:xfrm>
            <a:off x="5057336" y="1005766"/>
            <a:ext cx="3367484" cy="2303817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="" xmlns:a16="http://schemas.microsoft.com/office/drawing/2014/main" id="{8C107D58-D8AC-4EBA-B583-F59790C502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666" y="3548418"/>
            <a:ext cx="4572000" cy="2531533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="" xmlns:a16="http://schemas.microsoft.com/office/drawing/2014/main" id="{97586DB5-5A0A-40EE-AE6B-23C870059F4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757" t="3525" r="9342" b="782"/>
          <a:stretch/>
        </p:blipFill>
        <p:spPr>
          <a:xfrm>
            <a:off x="79023" y="4492893"/>
            <a:ext cx="1771262" cy="2079177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="" xmlns:a16="http://schemas.microsoft.com/office/drawing/2014/main" id="{32E95762-EA77-4B42-ADA5-EA861B2F2C9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5857" b="15085"/>
          <a:stretch/>
        </p:blipFill>
        <p:spPr>
          <a:xfrm rot="5400000">
            <a:off x="7283736" y="1843959"/>
            <a:ext cx="6418573" cy="3037649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="" xmlns:a16="http://schemas.microsoft.com/office/drawing/2014/main" id="{573EE74B-67B5-48F1-AA99-B5AD6018DA3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076" t="9138" r="5479" b="1706"/>
          <a:stretch/>
        </p:blipFill>
        <p:spPr>
          <a:xfrm>
            <a:off x="2148496" y="4290918"/>
            <a:ext cx="2908840" cy="24178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325855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286B8385-9175-4C39-AC06-1D26BB59F4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05194" t="-105196" r="26753"/>
          <a:stretch/>
        </p:blipFill>
        <p:spPr>
          <a:xfrm>
            <a:off x="492950" y="-348593"/>
            <a:ext cx="7461956" cy="659845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="" xmlns:a16="http://schemas.microsoft.com/office/drawing/2014/main" id="{B78BB143-F4D9-45A2-92FA-E8E04DAFA8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756" r="15991"/>
          <a:stretch/>
        </p:blipFill>
        <p:spPr>
          <a:xfrm>
            <a:off x="105362" y="2947910"/>
            <a:ext cx="3730978" cy="3407833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C1848670-515C-48CC-8B9F-C92369DBAB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2" y="259546"/>
            <a:ext cx="4131734" cy="259362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2FFCFF2C-5BE9-4D5B-9EEE-8755C406E9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138" y="1556357"/>
            <a:ext cx="3238500" cy="431800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="" xmlns:a16="http://schemas.microsoft.com/office/drawing/2014/main" id="{1D66D6EB-5F9D-4545-87EA-41CEBB3BD410}"/>
              </a:ext>
            </a:extLst>
          </p:cNvPr>
          <p:cNvSpPr txBox="1"/>
          <p:nvPr/>
        </p:nvSpPr>
        <p:spPr>
          <a:xfrm>
            <a:off x="4805306" y="1098843"/>
            <a:ext cx="314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Dialogue Assessment is a very special moment! A "personal" letter written by the teachers.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4140628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94D4C70F-DDAD-476D-A123-93D7629D21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4380"/>
          <a:stretch/>
        </p:blipFill>
        <p:spPr>
          <a:xfrm>
            <a:off x="90314" y="267358"/>
            <a:ext cx="2743198" cy="632328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="" xmlns:a16="http://schemas.microsoft.com/office/drawing/2014/main" id="{88912127-7C93-4532-8DD3-A840FBB0D8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100" y="2401709"/>
            <a:ext cx="3136900" cy="4182533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="" xmlns:a16="http://schemas.microsoft.com/office/drawing/2014/main" id="{02E621EB-BB2C-48F9-B40E-C2ECBBD54E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94537" y="3761472"/>
            <a:ext cx="3429000" cy="257175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="" xmlns:a16="http://schemas.microsoft.com/office/drawing/2014/main" id="{A37A5E7A-D71E-4587-B3BE-177CF6D934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307" t="35020" r="-1" b="34346"/>
          <a:stretch/>
        </p:blipFill>
        <p:spPr>
          <a:xfrm>
            <a:off x="6216625" y="1194025"/>
            <a:ext cx="3440127" cy="2100844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BB7CE1C1-3956-43F6-8FE7-17814F6DBF6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342" b="26076"/>
          <a:stretch/>
        </p:blipFill>
        <p:spPr>
          <a:xfrm>
            <a:off x="9122075" y="3723416"/>
            <a:ext cx="2979611" cy="3038431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="" xmlns:a16="http://schemas.microsoft.com/office/drawing/2014/main" id="{38B081BC-FBCD-4FCE-B0E9-7C6FFBBB29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6413" y="53308"/>
            <a:ext cx="1905000" cy="1905000"/>
          </a:xfrm>
          <a:prstGeom prst="rect">
            <a:avLst/>
          </a:prstGeom>
        </p:spPr>
      </p:pic>
      <p:pic>
        <p:nvPicPr>
          <p:cNvPr id="31" name="Immagine 30">
            <a:extLst>
              <a:ext uri="{FF2B5EF4-FFF2-40B4-BE49-F238E27FC236}">
                <a16:creationId xmlns="" xmlns:a16="http://schemas.microsoft.com/office/drawing/2014/main" id="{911AECB9-4093-4B76-A71B-EE407BE572E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3049" t="6059" r="2030" b="6250"/>
          <a:stretch/>
        </p:blipFill>
        <p:spPr>
          <a:xfrm rot="16200000">
            <a:off x="10074780" y="1620554"/>
            <a:ext cx="1648266" cy="2405546"/>
          </a:xfrm>
          <a:prstGeom prst="rect">
            <a:avLst/>
          </a:prstGeom>
        </p:spPr>
      </p:pic>
      <p:sp>
        <p:nvSpPr>
          <p:cNvPr id="2" name="Stella a 5 punte 1">
            <a:extLst>
              <a:ext uri="{FF2B5EF4-FFF2-40B4-BE49-F238E27FC236}">
                <a16:creationId xmlns="" xmlns:a16="http://schemas.microsoft.com/office/drawing/2014/main" id="{2C27E307-166E-4D63-96F2-5A6A0C0D4EC5}"/>
              </a:ext>
            </a:extLst>
          </p:cNvPr>
          <p:cNvSpPr/>
          <p:nvPr/>
        </p:nvSpPr>
        <p:spPr>
          <a:xfrm>
            <a:off x="1095022" y="711199"/>
            <a:ext cx="316089" cy="27093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5455144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58B975CC-743C-4EF0-B732-9AF9E33A58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8" y="2872691"/>
            <a:ext cx="2704136" cy="360551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CD8B2E6A-FC71-4D37-886F-F1970C4110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152" y="104172"/>
            <a:ext cx="4788060" cy="380454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="" xmlns:a16="http://schemas.microsoft.com/office/drawing/2014/main" id="{B2AA94EC-4DE7-4177-94F1-3E8EFE378E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185" y="2891411"/>
            <a:ext cx="2770871" cy="369449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="" xmlns:a16="http://schemas.microsoft.com/office/drawing/2014/main" id="{F012C0C4-51CF-4416-9A47-02A8EE5174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5519" y="-136637"/>
            <a:ext cx="2452386" cy="3269848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="" xmlns:a16="http://schemas.microsoft.com/office/drawing/2014/main" id="{8BC7E66D-B090-4A20-8125-F578B564C7DE}"/>
              </a:ext>
            </a:extLst>
          </p:cNvPr>
          <p:cNvSpPr txBox="1"/>
          <p:nvPr/>
        </p:nvSpPr>
        <p:spPr>
          <a:xfrm>
            <a:off x="3431861" y="326398"/>
            <a:ext cx="38100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…</a:t>
            </a:r>
            <a:r>
              <a:rPr lang="en-US" dirty="0" smtClean="0"/>
              <a:t>let's get our hands dirty ... putting our heart into it.</a:t>
            </a:r>
          </a:p>
          <a:p>
            <a:endParaRPr lang="en-US" dirty="0" smtClean="0"/>
          </a:p>
          <a:p>
            <a:r>
              <a:rPr lang="en-US" dirty="0" smtClean="0"/>
              <a:t>We will have beautiful fruits.</a:t>
            </a:r>
            <a:endParaRPr lang="it-IT" dirty="0"/>
          </a:p>
        </p:txBody>
      </p:sp>
      <p:sp>
        <p:nvSpPr>
          <p:cNvPr id="18" name="CasellaDiTesto 17">
            <a:extLst>
              <a:ext uri="{FF2B5EF4-FFF2-40B4-BE49-F238E27FC236}">
                <a16:creationId xmlns="" xmlns:a16="http://schemas.microsoft.com/office/drawing/2014/main" id="{8DB51561-9673-4B56-BAB7-B81CC41B7C2A}"/>
              </a:ext>
            </a:extLst>
          </p:cNvPr>
          <p:cNvSpPr txBox="1"/>
          <p:nvPr/>
        </p:nvSpPr>
        <p:spPr>
          <a:xfrm>
            <a:off x="3537086" y="1980718"/>
            <a:ext cx="2326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err="1" smtClean="0">
                <a:solidFill>
                  <a:srgbClr val="00B050"/>
                </a:solidFill>
              </a:rPr>
              <a:t>Thanks</a:t>
            </a:r>
            <a:endParaRPr lang="it-IT" sz="4000" dirty="0">
              <a:solidFill>
                <a:srgbClr val="00B050"/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8DE93E2A-CF30-49AC-B544-6224DDBFE6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033" y="3059333"/>
            <a:ext cx="2770871" cy="369449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BBD9AFCA-35AD-4B23-AD3A-2ADB2557CE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165" y="2584432"/>
            <a:ext cx="3127047" cy="4169396"/>
          </a:xfrm>
          <a:prstGeom prst="rect">
            <a:avLst/>
          </a:prstGeom>
        </p:spPr>
      </p:pic>
      <p:sp>
        <p:nvSpPr>
          <p:cNvPr id="7" name="Stella a 5 punte 6">
            <a:extLst>
              <a:ext uri="{FF2B5EF4-FFF2-40B4-BE49-F238E27FC236}">
                <a16:creationId xmlns="" xmlns:a16="http://schemas.microsoft.com/office/drawing/2014/main" id="{D91EC943-C50A-4B4E-936C-1E93A8720052}"/>
              </a:ext>
            </a:extLst>
          </p:cNvPr>
          <p:cNvSpPr/>
          <p:nvPr/>
        </p:nvSpPr>
        <p:spPr>
          <a:xfrm>
            <a:off x="10571688" y="3908717"/>
            <a:ext cx="168637" cy="29132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Stella a 5 punte 8">
            <a:extLst>
              <a:ext uri="{FF2B5EF4-FFF2-40B4-BE49-F238E27FC236}">
                <a16:creationId xmlns="" xmlns:a16="http://schemas.microsoft.com/office/drawing/2014/main" id="{A32F4D4B-6F49-4736-A4F2-AB24773C7635}"/>
              </a:ext>
            </a:extLst>
          </p:cNvPr>
          <p:cNvSpPr/>
          <p:nvPr/>
        </p:nvSpPr>
        <p:spPr>
          <a:xfrm>
            <a:off x="9717437" y="4479010"/>
            <a:ext cx="139485" cy="18598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5872918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 err="1" smtClean="0"/>
              <a:t>Our</a:t>
            </a:r>
            <a:r>
              <a:rPr lang="it-IT" sz="3200" dirty="0" smtClean="0"/>
              <a:t> educational </a:t>
            </a:r>
            <a:r>
              <a:rPr lang="it-IT" sz="3200" dirty="0" err="1" smtClean="0"/>
              <a:t>activities</a:t>
            </a:r>
            <a:r>
              <a:rPr lang="it-IT" sz="3200" dirty="0" smtClean="0"/>
              <a:t> </a:t>
            </a:r>
            <a:r>
              <a:rPr lang="it-IT" sz="3200" dirty="0" err="1" smtClean="0"/>
              <a:t>improve</a:t>
            </a:r>
            <a:r>
              <a:rPr lang="it-IT" sz="3200" dirty="0" smtClean="0"/>
              <a:t> </a:t>
            </a:r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3200" dirty="0" err="1" smtClean="0"/>
              <a:t>well-being</a:t>
            </a:r>
            <a:r>
              <a:rPr lang="it-IT" sz="3200" dirty="0" smtClean="0"/>
              <a:t> </a:t>
            </a:r>
            <a:r>
              <a:rPr lang="it-IT" sz="3200" dirty="0" smtClean="0"/>
              <a:t>at </a:t>
            </a:r>
            <a:r>
              <a:rPr lang="it-IT" sz="3200" dirty="0" err="1" smtClean="0"/>
              <a:t>school</a:t>
            </a:r>
            <a:r>
              <a:rPr lang="it-IT" sz="3200" dirty="0" smtClean="0"/>
              <a:t> 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	</a:t>
            </a:r>
            <a:r>
              <a:rPr lang="it-IT" dirty="0" err="1" smtClean="0"/>
              <a:t>Our</a:t>
            </a:r>
            <a:r>
              <a:rPr lang="it-IT" dirty="0" smtClean="0"/>
              <a:t> </a:t>
            </a:r>
            <a:r>
              <a:rPr lang="it-IT" dirty="0" err="1" smtClean="0"/>
              <a:t>pupils</a:t>
            </a:r>
            <a:r>
              <a:rPr lang="it-IT" dirty="0" smtClean="0"/>
              <a:t> </a:t>
            </a:r>
            <a:r>
              <a:rPr lang="it-IT" dirty="0" err="1" smtClean="0"/>
              <a:t>participate</a:t>
            </a:r>
            <a:r>
              <a:rPr lang="it-IT" dirty="0" smtClean="0"/>
              <a:t> in </a:t>
            </a:r>
            <a:r>
              <a:rPr lang="it-IT" dirty="0" err="1" smtClean="0"/>
              <a:t>decision</a:t>
            </a:r>
            <a:r>
              <a:rPr lang="it-IT" dirty="0" smtClean="0"/>
              <a:t> </a:t>
            </a:r>
            <a:r>
              <a:rPr lang="it-IT" dirty="0" err="1" smtClean="0"/>
              <a:t>making</a:t>
            </a:r>
            <a:r>
              <a:rPr lang="it-IT" dirty="0" smtClean="0"/>
              <a:t> in </a:t>
            </a:r>
            <a:r>
              <a:rPr lang="it-IT" dirty="0" err="1" smtClean="0"/>
              <a:t>all</a:t>
            </a:r>
            <a:r>
              <a:rPr lang="it-IT" dirty="0" smtClean="0"/>
              <a:t> </a:t>
            </a:r>
            <a:r>
              <a:rPr lang="it-IT" dirty="0" err="1" smtClean="0"/>
              <a:t>matters</a:t>
            </a:r>
            <a:r>
              <a:rPr lang="it-IT" dirty="0" smtClean="0"/>
              <a:t> </a:t>
            </a:r>
            <a:r>
              <a:rPr lang="it-IT" dirty="0" err="1" smtClean="0"/>
              <a:t>affecting</a:t>
            </a:r>
            <a:r>
              <a:rPr lang="it-IT" dirty="0" smtClean="0"/>
              <a:t> </a:t>
            </a:r>
            <a:r>
              <a:rPr lang="it-IT" dirty="0" err="1" smtClean="0"/>
              <a:t>them</a:t>
            </a:r>
            <a:r>
              <a:rPr lang="it-IT" dirty="0" smtClean="0"/>
              <a:t> </a:t>
            </a:r>
            <a:endParaRPr lang="it-IT" dirty="0" smtClean="0"/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</a:t>
            </a:r>
            <a:r>
              <a:rPr lang="it-IT" dirty="0" err="1" smtClean="0"/>
              <a:t>Our</a:t>
            </a:r>
            <a:r>
              <a:rPr lang="it-IT" dirty="0" smtClean="0"/>
              <a:t> </a:t>
            </a:r>
            <a:r>
              <a:rPr lang="it-IT" b="1" dirty="0" err="1" smtClean="0"/>
              <a:t>teachers</a:t>
            </a:r>
            <a:r>
              <a:rPr lang="it-IT" dirty="0" smtClean="0"/>
              <a:t> </a:t>
            </a:r>
            <a:r>
              <a:rPr lang="it-IT" dirty="0" err="1" smtClean="0"/>
              <a:t>support</a:t>
            </a:r>
            <a:r>
              <a:rPr lang="it-IT" b="1" dirty="0" smtClean="0"/>
              <a:t> </a:t>
            </a:r>
            <a:r>
              <a:rPr lang="it-IT" b="1" dirty="0" err="1" smtClean="0"/>
              <a:t>students</a:t>
            </a:r>
            <a:r>
              <a:rPr lang="it-IT" b="1" dirty="0" smtClean="0"/>
              <a:t> </a:t>
            </a:r>
            <a:r>
              <a:rPr lang="it-IT" b="1" dirty="0" err="1" smtClean="0"/>
              <a:t>to</a:t>
            </a:r>
            <a:r>
              <a:rPr lang="it-IT" b="1" dirty="0" smtClean="0"/>
              <a:t> </a:t>
            </a:r>
            <a:r>
              <a:rPr lang="it-IT" b="1" dirty="0" err="1" smtClean="0"/>
              <a:t>be</a:t>
            </a:r>
            <a:r>
              <a:rPr lang="it-IT" b="1" dirty="0" smtClean="0"/>
              <a:t> </a:t>
            </a:r>
            <a:r>
              <a:rPr lang="it-IT" b="1" dirty="0" err="1" smtClean="0"/>
              <a:t>active</a:t>
            </a:r>
            <a:r>
              <a:rPr lang="it-IT" b="1" dirty="0" smtClean="0"/>
              <a:t> </a:t>
            </a:r>
            <a:r>
              <a:rPr lang="it-IT" b="1" dirty="0" err="1" smtClean="0"/>
              <a:t>citizens</a:t>
            </a:r>
            <a:endParaRPr lang="it-IT" b="1" dirty="0" smtClean="0"/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Our </a:t>
            </a:r>
            <a:r>
              <a:rPr lang="en-US" dirty="0" smtClean="0"/>
              <a:t>pupils live in harmony all together and with the environment </a:t>
            </a:r>
            <a:endParaRPr lang="it-IT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46766" y="115711"/>
            <a:ext cx="6858002" cy="914400"/>
          </a:xfrm>
        </p:spPr>
        <p:txBody>
          <a:bodyPr rtlCol="0"/>
          <a:lstStyle/>
          <a:p>
            <a:pPr rtl="0"/>
            <a:r>
              <a:rPr lang="it-IT" dirty="0"/>
              <a:t>Scuola in Natura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46766" y="1030111"/>
            <a:ext cx="6858002" cy="476956"/>
          </a:xfrm>
        </p:spPr>
        <p:txBody>
          <a:bodyPr rtlCol="0"/>
          <a:lstStyle/>
          <a:p>
            <a:pPr rtl="0"/>
            <a:r>
              <a:rPr lang="it-IT" dirty="0"/>
              <a:t>Istituto Comprensivo Italo Calvino, Catania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DBED1BA7-6ED3-42D0-881B-4655D12F58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47116" y="1264516"/>
            <a:ext cx="4346330" cy="662657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81FFA94C-3652-4089-8F4C-263A947AAB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22" y="1655180"/>
            <a:ext cx="4859679" cy="52028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olo 12"/>
          <p:cNvSpPr>
            <a:spLocks noGrp="1"/>
          </p:cNvSpPr>
          <p:nvPr>
            <p:ph type="title"/>
          </p:nvPr>
        </p:nvSpPr>
        <p:spPr>
          <a:xfrm>
            <a:off x="1066798" y="92238"/>
            <a:ext cx="10264347" cy="982800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it-IT" dirty="0"/>
              <a:t> La nostra Scuola in </a:t>
            </a:r>
            <a:r>
              <a:rPr lang="it-IT" dirty="0" smtClean="0"/>
              <a:t>Natura</a:t>
            </a:r>
            <a:br>
              <a:rPr lang="it-IT" dirty="0" smtClean="0"/>
            </a:br>
            <a:r>
              <a:rPr lang="it-IT" dirty="0" err="1" smtClean="0"/>
              <a:t>Our</a:t>
            </a:r>
            <a:r>
              <a:rPr lang="it-IT" dirty="0" smtClean="0"/>
              <a:t> </a:t>
            </a:r>
            <a:r>
              <a:rPr lang="it-IT" dirty="0" err="1" smtClean="0"/>
              <a:t>school</a:t>
            </a:r>
            <a:r>
              <a:rPr lang="it-IT" dirty="0" smtClean="0"/>
              <a:t> in Nature</a:t>
            </a:r>
            <a:endParaRPr lang="it-IT" dirty="0"/>
          </a:p>
        </p:txBody>
      </p:sp>
      <p:pic>
        <p:nvPicPr>
          <p:cNvPr id="11" name="Segnaposto contenuto 10">
            <a:extLst>
              <a:ext uri="{FF2B5EF4-FFF2-40B4-BE49-F238E27FC236}">
                <a16:creationId xmlns="" xmlns:a16="http://schemas.microsoft.com/office/drawing/2014/main" id="{C0FED586-FB9C-45D1-A02A-57213353D9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01" y="892338"/>
            <a:ext cx="2378868" cy="4229100"/>
          </a:xfrm>
        </p:spPr>
      </p:pic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44C1B01C-698D-47E6-86D8-15601996B8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24358" y="3970324"/>
            <a:ext cx="3165543" cy="208289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4835AA92-1A71-4B64-87A2-DEDF9650134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406" b="5811"/>
          <a:stretch/>
        </p:blipFill>
        <p:spPr>
          <a:xfrm>
            <a:off x="6457287" y="1059762"/>
            <a:ext cx="2378869" cy="2253607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2DCFCFFF-FC6D-4B77-8714-0E5A344AC87F}"/>
              </a:ext>
            </a:extLst>
          </p:cNvPr>
          <p:cNvSpPr txBox="1"/>
          <p:nvPr/>
        </p:nvSpPr>
        <p:spPr>
          <a:xfrm>
            <a:off x="0" y="5228535"/>
            <a:ext cx="25533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/>
              <a:t>Pitti</a:t>
            </a:r>
            <a:r>
              <a:rPr lang="it-IT" sz="2000" dirty="0"/>
              <a:t> </a:t>
            </a:r>
            <a:r>
              <a:rPr lang="it-IT" sz="2000" dirty="0" err="1" smtClean="0"/>
              <a:t>is</a:t>
            </a:r>
            <a:r>
              <a:rPr lang="it-IT" sz="2000" dirty="0" smtClean="0"/>
              <a:t> a </a:t>
            </a:r>
            <a:r>
              <a:rPr lang="it-IT" sz="2000" dirty="0" err="1" smtClean="0"/>
              <a:t>special</a:t>
            </a:r>
            <a:r>
              <a:rPr lang="it-IT" sz="2000" dirty="0" smtClean="0"/>
              <a:t> friend </a:t>
            </a:r>
            <a:r>
              <a:rPr lang="it-IT" sz="2000" dirty="0" err="1" smtClean="0"/>
              <a:t>that</a:t>
            </a:r>
            <a:r>
              <a:rPr lang="it-IT" sz="2000" dirty="0" smtClean="0"/>
              <a:t> </a:t>
            </a:r>
            <a:r>
              <a:rPr lang="it-IT" sz="2000" dirty="0" err="1" smtClean="0"/>
              <a:t>visit</a:t>
            </a:r>
            <a:r>
              <a:rPr lang="it-IT" sz="2000" dirty="0" smtClean="0"/>
              <a:t> </a:t>
            </a:r>
            <a:r>
              <a:rPr lang="it-IT" sz="2000" dirty="0" err="1" smtClean="0"/>
              <a:t>our</a:t>
            </a:r>
            <a:r>
              <a:rPr lang="it-IT" sz="2000" dirty="0" smtClean="0"/>
              <a:t> garden!</a:t>
            </a:r>
            <a:endParaRPr lang="it-IT" sz="2000" dirty="0"/>
          </a:p>
        </p:txBody>
      </p:sp>
      <p:pic>
        <p:nvPicPr>
          <p:cNvPr id="16" name="Immagine 15">
            <a:extLst>
              <a:ext uri="{FF2B5EF4-FFF2-40B4-BE49-F238E27FC236}">
                <a16:creationId xmlns="" xmlns:a16="http://schemas.microsoft.com/office/drawing/2014/main" id="{808F2D05-7999-4AA8-8FEF-E16F661319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236" y="1785517"/>
            <a:ext cx="3157543" cy="1802431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="" xmlns:a16="http://schemas.microsoft.com/office/drawing/2014/main" id="{3D285C1C-F327-4B20-BFFE-7C3CA00E46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662" t="32174" r="13691"/>
          <a:stretch/>
        </p:blipFill>
        <p:spPr>
          <a:xfrm>
            <a:off x="2708715" y="3862527"/>
            <a:ext cx="3901621" cy="2732016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="" xmlns:a16="http://schemas.microsoft.com/office/drawing/2014/main" id="{460A5B1C-B486-464D-9A0F-81C8A9ED8F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255" y="969222"/>
            <a:ext cx="3020884" cy="56253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3996267" y="304799"/>
            <a:ext cx="7127346" cy="1216152"/>
          </a:xfrm>
        </p:spPr>
        <p:txBody>
          <a:bodyPr rtlCol="0">
            <a:normAutofit/>
          </a:bodyPr>
          <a:lstStyle/>
          <a:p>
            <a:r>
              <a:rPr lang="it-IT" dirty="0" err="1" smtClean="0"/>
              <a:t>School</a:t>
            </a:r>
            <a:r>
              <a:rPr lang="it-IT" dirty="0" smtClean="0"/>
              <a:t> </a:t>
            </a:r>
            <a:r>
              <a:rPr lang="it-IT" dirty="0" err="1" smtClean="0"/>
              <a:t>activity</a:t>
            </a:r>
            <a:r>
              <a:rPr lang="it-IT" dirty="0" smtClean="0"/>
              <a:t>: </a:t>
            </a:r>
            <a:r>
              <a:rPr lang="it-IT" dirty="0" err="1" smtClean="0"/>
              <a:t>let</a:t>
            </a:r>
            <a:r>
              <a:rPr lang="it-IT" dirty="0" smtClean="0"/>
              <a:t>’s </a:t>
            </a:r>
            <a:r>
              <a:rPr lang="it-IT" dirty="0" err="1" smtClean="0"/>
              <a:t>find</a:t>
            </a:r>
            <a:r>
              <a:rPr lang="it-IT" dirty="0" smtClean="0"/>
              <a:t> a </a:t>
            </a:r>
            <a:r>
              <a:rPr lang="it-IT" dirty="0" err="1" smtClean="0"/>
              <a:t>letter</a:t>
            </a:r>
            <a:r>
              <a:rPr lang="it-IT" dirty="0" smtClean="0"/>
              <a:t> </a:t>
            </a:r>
            <a:r>
              <a:rPr lang="it-IT" dirty="0" err="1" smtClean="0"/>
              <a:t>among</a:t>
            </a:r>
            <a:r>
              <a:rPr lang="it-IT" dirty="0" smtClean="0"/>
              <a:t> the </a:t>
            </a:r>
            <a:r>
              <a:rPr lang="it-IT" dirty="0" err="1" smtClean="0"/>
              <a:t>branches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half" idx="2"/>
          </p:nvPr>
        </p:nvSpPr>
        <p:spPr/>
        <p:txBody>
          <a:bodyPr rtlCol="0">
            <a:normAutofit lnSpcReduction="10000"/>
          </a:bodyPr>
          <a:lstStyle/>
          <a:p>
            <a:r>
              <a:rPr lang="en-US" dirty="0" err="1" smtClean="0"/>
              <a:t>Pitti</a:t>
            </a:r>
            <a:r>
              <a:rPr lang="en-US" dirty="0" smtClean="0"/>
              <a:t> sends the children a letter in which it asks them to look for the leaves with the letters and the words he has scattered in the garden</a:t>
            </a:r>
            <a:endParaRPr lang="it-IT" dirty="0"/>
          </a:p>
        </p:txBody>
      </p:sp>
      <p:sp>
        <p:nvSpPr>
          <p:cNvPr id="10" name="Segnaposto testo 9"/>
          <p:cNvSpPr>
            <a:spLocks noGrp="1"/>
          </p:cNvSpPr>
          <p:nvPr>
            <p:ph type="body" sz="half" idx="19"/>
          </p:nvPr>
        </p:nvSpPr>
        <p:spPr/>
        <p:txBody>
          <a:bodyPr rtlCol="0"/>
          <a:lstStyle/>
          <a:p>
            <a:r>
              <a:rPr lang="it-IT" dirty="0" smtClean="0"/>
              <a:t>…</a:t>
            </a:r>
            <a:r>
              <a:rPr lang="en-US" dirty="0" smtClean="0"/>
              <a:t> and to help him prepare a nice nest looking around what can be used </a:t>
            </a:r>
            <a:r>
              <a:rPr lang="it-IT" dirty="0" smtClean="0"/>
              <a:t>…</a:t>
            </a:r>
            <a:endParaRPr lang="it-IT" dirty="0"/>
          </a:p>
        </p:txBody>
      </p:sp>
      <p:pic>
        <p:nvPicPr>
          <p:cNvPr id="12" name="Segnaposto immagine 11">
            <a:extLst>
              <a:ext uri="{FF2B5EF4-FFF2-40B4-BE49-F238E27FC236}">
                <a16:creationId xmlns="" xmlns:a16="http://schemas.microsoft.com/office/drawing/2014/main" id="{FA8E7C35-F61A-49C1-A77D-EC79D45BB4F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962" r="6962"/>
          <a:stretch>
            <a:fillRect/>
          </a:stretch>
        </p:blipFill>
        <p:spPr/>
      </p:pic>
      <p:pic>
        <p:nvPicPr>
          <p:cNvPr id="16" name="Immagine 15">
            <a:extLst>
              <a:ext uri="{FF2B5EF4-FFF2-40B4-BE49-F238E27FC236}">
                <a16:creationId xmlns="" xmlns:a16="http://schemas.microsoft.com/office/drawing/2014/main" id="{6CF2776A-084E-4D7F-A57E-775382031CB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309" t="28672" r="8033" b="10584"/>
          <a:stretch/>
        </p:blipFill>
        <p:spPr>
          <a:xfrm>
            <a:off x="2897945" y="220013"/>
            <a:ext cx="1098322" cy="1384995"/>
          </a:xfrm>
          <a:prstGeom prst="rect">
            <a:avLst/>
          </a:prstGeom>
        </p:spPr>
      </p:pic>
      <p:pic>
        <p:nvPicPr>
          <p:cNvPr id="28" name="Segnaposto immagine 27">
            <a:extLst>
              <a:ext uri="{FF2B5EF4-FFF2-40B4-BE49-F238E27FC236}">
                <a16:creationId xmlns="" xmlns:a16="http://schemas.microsoft.com/office/drawing/2014/main" id="{CC4ADC22-42B3-4C1D-BFDB-8D0E92DC2B6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434" b="6434"/>
          <a:stretch>
            <a:fillRect/>
          </a:stretch>
        </p:blipFill>
        <p:spPr>
          <a:xfrm>
            <a:off x="6959630" y="1942602"/>
            <a:ext cx="3935536" cy="2571736"/>
          </a:xfrm>
        </p:spPr>
      </p:pic>
      <p:sp>
        <p:nvSpPr>
          <p:cNvPr id="29" name="CasellaDiTesto 28">
            <a:extLst>
              <a:ext uri="{FF2B5EF4-FFF2-40B4-BE49-F238E27FC236}">
                <a16:creationId xmlns="" xmlns:a16="http://schemas.microsoft.com/office/drawing/2014/main" id="{F20F4BD8-A942-45D2-8BF0-9FC0A5E21CE3}"/>
              </a:ext>
            </a:extLst>
          </p:cNvPr>
          <p:cNvSpPr txBox="1"/>
          <p:nvPr/>
        </p:nvSpPr>
        <p:spPr>
          <a:xfrm>
            <a:off x="1037172" y="133672"/>
            <a:ext cx="2194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err="1">
                <a:solidFill>
                  <a:srgbClr val="00B050"/>
                </a:solidFill>
              </a:rPr>
              <a:t>Pitti</a:t>
            </a:r>
            <a:r>
              <a:rPr lang="it-IT" sz="2800" dirty="0">
                <a:solidFill>
                  <a:srgbClr val="00B050"/>
                </a:solidFill>
              </a:rPr>
              <a:t> </a:t>
            </a:r>
            <a:r>
              <a:rPr lang="it-IT" sz="2800" dirty="0" err="1" smtClean="0">
                <a:solidFill>
                  <a:srgbClr val="00B050"/>
                </a:solidFill>
              </a:rPr>
              <a:t>is</a:t>
            </a:r>
            <a:r>
              <a:rPr lang="it-IT" sz="2800" dirty="0" smtClean="0">
                <a:solidFill>
                  <a:srgbClr val="00B050"/>
                </a:solidFill>
              </a:rPr>
              <a:t> </a:t>
            </a:r>
            <a:r>
              <a:rPr lang="it-IT" sz="2800" dirty="0" err="1" smtClean="0">
                <a:solidFill>
                  <a:srgbClr val="00B050"/>
                </a:solidFill>
              </a:rPr>
              <a:t>often</a:t>
            </a:r>
            <a:r>
              <a:rPr lang="it-IT" sz="2800" dirty="0" smtClean="0">
                <a:solidFill>
                  <a:srgbClr val="00B050"/>
                </a:solidFill>
              </a:rPr>
              <a:t> </a:t>
            </a:r>
          </a:p>
          <a:p>
            <a:r>
              <a:rPr lang="it-IT" sz="2800" dirty="0" err="1" smtClean="0">
                <a:solidFill>
                  <a:srgbClr val="00B050"/>
                </a:solidFill>
              </a:rPr>
              <a:t>with</a:t>
            </a:r>
            <a:r>
              <a:rPr lang="it-IT" sz="2800" dirty="0" smtClean="0">
                <a:solidFill>
                  <a:srgbClr val="00B050"/>
                </a:solidFill>
              </a:rPr>
              <a:t> </a:t>
            </a:r>
            <a:r>
              <a:rPr lang="it-IT" sz="2800" dirty="0" err="1" smtClean="0">
                <a:solidFill>
                  <a:srgbClr val="00B050"/>
                </a:solidFill>
              </a:rPr>
              <a:t>us</a:t>
            </a:r>
            <a:endParaRPr lang="it-IT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6337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dirty="0"/>
              <a:t> </a:t>
            </a:r>
            <a:r>
              <a:rPr lang="it-IT" dirty="0" err="1" smtClean="0"/>
              <a:t>Activity</a:t>
            </a:r>
            <a:r>
              <a:rPr lang="it-IT" dirty="0" smtClean="0"/>
              <a:t> at </a:t>
            </a:r>
            <a:r>
              <a:rPr lang="it-IT" dirty="0" err="1" smtClean="0"/>
              <a:t>school</a:t>
            </a:r>
            <a:r>
              <a:rPr lang="it-IT" dirty="0" smtClean="0"/>
              <a:t>: </a:t>
            </a:r>
            <a:r>
              <a:rPr lang="it-IT" dirty="0" err="1" smtClean="0"/>
              <a:t>Isles</a:t>
            </a:r>
            <a:endParaRPr lang="it-IT" dirty="0"/>
          </a:p>
        </p:txBody>
      </p:sp>
      <p:pic>
        <p:nvPicPr>
          <p:cNvPr id="3" name="Segnaposto immagine 2">
            <a:extLst>
              <a:ext uri="{FF2B5EF4-FFF2-40B4-BE49-F238E27FC236}">
                <a16:creationId xmlns="" xmlns:a16="http://schemas.microsoft.com/office/drawing/2014/main" id="{B0C5530F-5121-4099-9412-F1961A8123A2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645" b="11645"/>
          <a:stretch>
            <a:fillRect/>
          </a:stretch>
        </p:blipFill>
        <p:spPr/>
      </p:pic>
      <p:sp>
        <p:nvSpPr>
          <p:cNvPr id="9" name="Segnaposto testo 8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1219200"/>
          </a:xfrm>
        </p:spPr>
        <p:txBody>
          <a:bodyPr rtlCol="0">
            <a:normAutofit/>
          </a:bodyPr>
          <a:lstStyle/>
          <a:p>
            <a:pPr rtl="0"/>
            <a:r>
              <a:rPr lang="it-IT" dirty="0" err="1" smtClean="0"/>
              <a:t>…Cakes</a:t>
            </a:r>
            <a:r>
              <a:rPr lang="it-IT" dirty="0" smtClean="0"/>
              <a:t> </a:t>
            </a:r>
            <a:r>
              <a:rPr lang="it-IT" dirty="0" err="1" smtClean="0"/>
              <a:t>Isle</a:t>
            </a:r>
            <a:endParaRPr lang="it-IT" dirty="0"/>
          </a:p>
        </p:txBody>
      </p:sp>
      <p:pic>
        <p:nvPicPr>
          <p:cNvPr id="5" name="Segnaposto immagine 4">
            <a:extLst>
              <a:ext uri="{FF2B5EF4-FFF2-40B4-BE49-F238E27FC236}">
                <a16:creationId xmlns="" xmlns:a16="http://schemas.microsoft.com/office/drawing/2014/main" id="{AA88CDDD-8D73-47BC-A6EF-9F7ABFB9FAB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315" r="13315"/>
          <a:stretch>
            <a:fillRect/>
          </a:stretch>
        </p:blipFill>
        <p:spPr/>
      </p:pic>
      <p:sp>
        <p:nvSpPr>
          <p:cNvPr id="13" name="Segnaposto testo 12"/>
          <p:cNvSpPr>
            <a:spLocks noGrp="1"/>
          </p:cNvSpPr>
          <p:nvPr>
            <p:ph type="body" sz="half" idx="21"/>
          </p:nvPr>
        </p:nvSpPr>
        <p:spPr>
          <a:xfrm>
            <a:off x="4425244" y="4947405"/>
            <a:ext cx="3251200" cy="1219200"/>
          </a:xfrm>
        </p:spPr>
        <p:txBody>
          <a:bodyPr rtlCol="0">
            <a:normAutofit/>
          </a:bodyPr>
          <a:lstStyle/>
          <a:p>
            <a:pPr rtl="0"/>
            <a:r>
              <a:rPr lang="it-IT" dirty="0" err="1" smtClean="0"/>
              <a:t>Coding</a:t>
            </a:r>
            <a:r>
              <a:rPr lang="it-IT" dirty="0" smtClean="0"/>
              <a:t> </a:t>
            </a:r>
            <a:r>
              <a:rPr lang="it-IT" dirty="0" err="1" smtClean="0"/>
              <a:t>Isle</a:t>
            </a:r>
            <a:endParaRPr lang="it-IT" dirty="0"/>
          </a:p>
        </p:txBody>
      </p:sp>
      <p:pic>
        <p:nvPicPr>
          <p:cNvPr id="7" name="Segnaposto immagine 6">
            <a:extLst>
              <a:ext uri="{FF2B5EF4-FFF2-40B4-BE49-F238E27FC236}">
                <a16:creationId xmlns="" xmlns:a16="http://schemas.microsoft.com/office/drawing/2014/main" id="{9C7F6D43-79DC-4CF5-BEF1-B2BEEADCA5A2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645" b="11645"/>
          <a:stretch>
            <a:fillRect/>
          </a:stretch>
        </p:blipFill>
        <p:spPr/>
      </p:pic>
      <p:sp>
        <p:nvSpPr>
          <p:cNvPr id="14" name="Segnaposto testo 1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1219200"/>
          </a:xfrm>
        </p:spPr>
        <p:txBody>
          <a:bodyPr rtlCol="0">
            <a:normAutofit/>
          </a:bodyPr>
          <a:lstStyle/>
          <a:p>
            <a:pPr rtl="0"/>
            <a:r>
              <a:rPr lang="it-IT" dirty="0" err="1" smtClean="0"/>
              <a:t>Alphabet</a:t>
            </a:r>
            <a:r>
              <a:rPr lang="it-IT" dirty="0" smtClean="0"/>
              <a:t> </a:t>
            </a:r>
            <a:r>
              <a:rPr lang="it-IT" dirty="0" err="1" smtClean="0"/>
              <a:t>Isle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32423031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dirty="0" smtClean="0"/>
              <a:t>Outdoor </a:t>
            </a:r>
            <a:r>
              <a:rPr lang="it-IT" dirty="0" err="1" smtClean="0"/>
              <a:t>classroom</a:t>
            </a:r>
            <a:endParaRPr lang="it-IT" dirty="0"/>
          </a:p>
        </p:txBody>
      </p:sp>
      <p:pic>
        <p:nvPicPr>
          <p:cNvPr id="3" name="Segnaposto immagine 2">
            <a:extLst>
              <a:ext uri="{FF2B5EF4-FFF2-40B4-BE49-F238E27FC236}">
                <a16:creationId xmlns="" xmlns:a16="http://schemas.microsoft.com/office/drawing/2014/main" id="{765F655D-A224-4F0E-9472-A13A6CABB45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125" r="18125"/>
          <a:stretch>
            <a:fillRect/>
          </a:stretch>
        </p:blipFill>
        <p:spPr/>
      </p:pic>
      <p:pic>
        <p:nvPicPr>
          <p:cNvPr id="5" name="Segnaposto immagine 4">
            <a:extLst>
              <a:ext uri="{FF2B5EF4-FFF2-40B4-BE49-F238E27FC236}">
                <a16:creationId xmlns="" xmlns:a16="http://schemas.microsoft.com/office/drawing/2014/main" id="{949294CB-121E-454E-BF9B-AFD12FD22A3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91" r="1291"/>
          <a:stretch>
            <a:fillRect/>
          </a:stretch>
        </p:blipFill>
        <p:spPr/>
      </p:pic>
      <p:sp>
        <p:nvSpPr>
          <p:cNvPr id="10" name="Segnaposto testo 9"/>
          <p:cNvSpPr>
            <a:spLocks noGrp="1"/>
          </p:cNvSpPr>
          <p:nvPr>
            <p:ph type="body" sz="half" idx="21"/>
          </p:nvPr>
        </p:nvSpPr>
        <p:spPr/>
        <p:txBody>
          <a:bodyPr rtlCol="0">
            <a:normAutofit/>
          </a:bodyPr>
          <a:lstStyle/>
          <a:p>
            <a:pPr rtl="0"/>
            <a:endParaRPr lang="it-IT" dirty="0"/>
          </a:p>
        </p:txBody>
      </p:sp>
      <p:pic>
        <p:nvPicPr>
          <p:cNvPr id="17" name="Segnaposto immagine 16">
            <a:extLst>
              <a:ext uri="{FF2B5EF4-FFF2-40B4-BE49-F238E27FC236}">
                <a16:creationId xmlns="" xmlns:a16="http://schemas.microsoft.com/office/drawing/2014/main" id="{A3B54BB0-465C-4AEC-B19E-33138F3C1649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5"/>
          <a:srcRect t="5573" b="557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604190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6875" y="711202"/>
            <a:ext cx="7773988" cy="1219200"/>
          </a:xfrm>
        </p:spPr>
        <p:txBody>
          <a:bodyPr rtlCol="0"/>
          <a:lstStyle/>
          <a:p>
            <a:pPr rtl="0"/>
            <a:r>
              <a:rPr lang="it-IT" dirty="0"/>
              <a:t>Aggiungere un titolo di diapositiva - 6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="" xmlns:a16="http://schemas.microsoft.com/office/drawing/2014/main" id="{65D9CA56-5503-443E-9C03-B92DCD9420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441" t="208" r="10329"/>
          <a:stretch/>
        </p:blipFill>
        <p:spPr>
          <a:xfrm>
            <a:off x="8839200" y="587022"/>
            <a:ext cx="2381956" cy="5401733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76F303C8-B7DE-455C-AD23-92B254D8E6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71" y="124779"/>
            <a:ext cx="4525198" cy="2392046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="" xmlns:a16="http://schemas.microsoft.com/office/drawing/2014/main" id="{7D8769A7-E2F2-4CBB-B1FC-DF4DFB42F7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176" y="2506201"/>
            <a:ext cx="3202618" cy="4306041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1FFF6205-848E-4B69-9C77-EB3C35B30B4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460" t="28150" r="32957" b="10369"/>
          <a:stretch/>
        </p:blipFill>
        <p:spPr>
          <a:xfrm>
            <a:off x="266771" y="2595847"/>
            <a:ext cx="2477953" cy="4216396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="" xmlns:a16="http://schemas.microsoft.com/office/drawing/2014/main" id="{F38202F0-B43C-4C86-934B-1DC69CC412D3}"/>
              </a:ext>
            </a:extLst>
          </p:cNvPr>
          <p:cNvSpPr txBox="1"/>
          <p:nvPr/>
        </p:nvSpPr>
        <p:spPr>
          <a:xfrm>
            <a:off x="3149600" y="3655957"/>
            <a:ext cx="14965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Some </a:t>
            </a:r>
            <a:r>
              <a:rPr lang="it-IT" dirty="0" err="1" smtClean="0"/>
              <a:t>activities</a:t>
            </a:r>
            <a:r>
              <a:rPr lang="it-IT" dirty="0" smtClean="0"/>
              <a:t> in the </a:t>
            </a:r>
            <a:r>
              <a:rPr lang="it-IT" dirty="0" err="1" smtClean="0"/>
              <a:t>park</a:t>
            </a:r>
            <a:endParaRPr lang="it-IT" dirty="0"/>
          </a:p>
        </p:txBody>
      </p:sp>
      <p:pic>
        <p:nvPicPr>
          <p:cNvPr id="15" name="Immagine 14">
            <a:extLst>
              <a:ext uri="{FF2B5EF4-FFF2-40B4-BE49-F238E27FC236}">
                <a16:creationId xmlns="" xmlns:a16="http://schemas.microsoft.com/office/drawing/2014/main" id="{230FC0E7-D393-4E8A-882C-AF948EF0C3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727" y="45758"/>
            <a:ext cx="3217332" cy="24227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75225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582" y="203199"/>
            <a:ext cx="7730773" cy="620887"/>
          </a:xfrm>
        </p:spPr>
        <p:txBody>
          <a:bodyPr rtlCol="0">
            <a:normAutofit/>
          </a:bodyPr>
          <a:lstStyle/>
          <a:p>
            <a:pPr rtl="0"/>
            <a:r>
              <a:rPr lang="it-IT" dirty="0"/>
              <a:t>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7534C7BF-D1BF-4608-BE1C-703A8C4614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81" y="3318934"/>
            <a:ext cx="4447823" cy="3335867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="" xmlns:a16="http://schemas.microsoft.com/office/drawing/2014/main" id="{CEF49B64-ED1A-4E67-9CD0-D63BA24FD2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669013" y="914399"/>
            <a:ext cx="4041423" cy="28448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AFAD4243-640B-4D9C-A5C5-48246F6C11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84230" y="1835501"/>
            <a:ext cx="5080000" cy="3260373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="" xmlns:a16="http://schemas.microsoft.com/office/drawing/2014/main" id="{BD49F81C-2788-4E15-8C50-EAB505A2C3A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440" t="4594" r="2305" b="6353"/>
          <a:stretch/>
        </p:blipFill>
        <p:spPr>
          <a:xfrm rot="5400000">
            <a:off x="5225519" y="3253494"/>
            <a:ext cx="2844801" cy="395781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="" xmlns:a16="http://schemas.microsoft.com/office/drawing/2014/main" id="{7FCDEB6B-EE3A-4372-B95F-63B0B06D0F6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51" t="2963"/>
          <a:stretch/>
        </p:blipFill>
        <p:spPr>
          <a:xfrm>
            <a:off x="575410" y="883355"/>
            <a:ext cx="3136164" cy="2376310"/>
          </a:xfrm>
          <a:prstGeom prst="rect">
            <a:avLst/>
          </a:prstGeom>
        </p:spPr>
      </p:pic>
      <p:sp>
        <p:nvSpPr>
          <p:cNvPr id="3" name="Stella a 5 punte 2">
            <a:extLst>
              <a:ext uri="{FF2B5EF4-FFF2-40B4-BE49-F238E27FC236}">
                <a16:creationId xmlns="" xmlns:a16="http://schemas.microsoft.com/office/drawing/2014/main" id="{01EB8431-FAC2-4FF6-8B65-6632B0D49364}"/>
              </a:ext>
            </a:extLst>
          </p:cNvPr>
          <p:cNvSpPr/>
          <p:nvPr/>
        </p:nvSpPr>
        <p:spPr>
          <a:xfrm>
            <a:off x="1343377" y="5136447"/>
            <a:ext cx="169334" cy="16933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0174039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Illustrazione natura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9532640_TF03431377.potx" id="{4A9228DC-24B8-4FB6-B608-D7A41AA068FF}" vid="{DD4AB564-C0F8-40A4-819D-C47843D8BB03}"/>
    </a:ext>
  </a:extLst>
</a:theme>
</file>

<file path=ppt/theme/theme2.xml><?xml version="1.0" encoding="utf-8"?>
<a:theme xmlns:a="http://schemas.openxmlformats.org/drawingml/2006/main" name="Tema di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Presentazione a tema naturale, modello con paesaggio illustrato (widescreen)</Template>
  <TotalTime>501</TotalTime>
  <Words>186</Words>
  <Application>Microsoft Office PowerPoint</Application>
  <PresentationFormat>Personalizzato</PresentationFormat>
  <Paragraphs>42</Paragraphs>
  <Slides>15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Illustrazione natura 16x9</vt:lpstr>
      <vt:lpstr>Council of Europe Working Conference “Competences in action” Reference Framework of Competences for Democratic Culture:  moving towards a competence-based approach to teaching and learning Florence 14-15 November 2019</vt:lpstr>
      <vt:lpstr>Our educational activities improve  well-being at school </vt:lpstr>
      <vt:lpstr>Scuola in Natura</vt:lpstr>
      <vt:lpstr> La nostra Scuola in Natura Our school in Nature</vt:lpstr>
      <vt:lpstr>School activity: let’s find a letter among the branches</vt:lpstr>
      <vt:lpstr> Activity at school: Isles</vt:lpstr>
      <vt:lpstr>Outdoor classroom</vt:lpstr>
      <vt:lpstr>Aggiungere un titolo di diapositiva - 6</vt:lpstr>
      <vt:lpstr> </vt:lpstr>
      <vt:lpstr>Diapositiva 10</vt:lpstr>
      <vt:lpstr>Diapositiva 11</vt:lpstr>
      <vt:lpstr>Diapositiva 12</vt:lpstr>
      <vt:lpstr>Diapositiva 13</vt:lpstr>
      <vt:lpstr>Diapositiva 14</vt:lpstr>
      <vt:lpstr>Diapositiva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Scuola in Natura</dc:title>
  <dc:creator>cinzia pennisi</dc:creator>
  <cp:lastModifiedBy>Utente</cp:lastModifiedBy>
  <cp:revision>36</cp:revision>
  <dcterms:created xsi:type="dcterms:W3CDTF">2019-04-03T14:24:47Z</dcterms:created>
  <dcterms:modified xsi:type="dcterms:W3CDTF">2019-11-10T12:28:23Z</dcterms:modified>
</cp:coreProperties>
</file>